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8" r:id="rId2"/>
    <p:sldId id="256" r:id="rId3"/>
    <p:sldId id="265" r:id="rId4"/>
    <p:sldId id="268" r:id="rId5"/>
    <p:sldId id="267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8963D5-CD1C-4475-AAF6-BA4C06A777A3}" v="1194" dt="2023-11-20T19:22:58.5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21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22AE2-8DA0-4270-B9B7-929FB2D6BDB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02835-36F8-42B8-A75F-2DF99C92C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83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F6E55A-2715-4E40-B8D1-D5D9D19596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568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mpactmybiz.com/blog/blog-why-cybersecurity-vital-black-friday-cyber-monday/" TargetMode="External"/><Relationship Id="rId3" Type="http://schemas.openxmlformats.org/officeDocument/2006/relationships/hyperlink" Target="https://darknetdiaries.com/transcript/76/" TargetMode="External"/><Relationship Id="rId7" Type="http://schemas.openxmlformats.org/officeDocument/2006/relationships/hyperlink" Target="https://darknetdiaries.com/artwork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ired.com/insights/2014/10/a-silver-lining-in-the-jp-morgan-breach-3/" TargetMode="External"/><Relationship Id="rId5" Type="http://schemas.openxmlformats.org/officeDocument/2006/relationships/hyperlink" Target="https://www.bloomberg.com/news/articles/2014-08-29/jpmorgan-hack-said-to-span-months-via-multiple-flaws#xj4y7vzkg" TargetMode="External"/><Relationship Id="rId4" Type="http://schemas.openxmlformats.org/officeDocument/2006/relationships/hyperlink" Target="https://www.giac.org/paper/gsec/36190/minimizing-damage-jp-morgans-data-breach/143120" TargetMode="External"/><Relationship Id="rId9" Type="http://schemas.openxmlformats.org/officeDocument/2006/relationships/hyperlink" Target="https://www.stealthlabs.com/blog/top-10-cyber-security-tips-for-black-friday-and-cyber-monday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A newspaper with a newspaper on a table&#10;&#10;Description automatically generated">
            <a:extLst>
              <a:ext uri="{FF2B5EF4-FFF2-40B4-BE49-F238E27FC236}">
                <a16:creationId xmlns:a16="http://schemas.microsoft.com/office/drawing/2014/main" id="{D60DF054-C277-3D44-C0EB-AADAD7E57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" r="19893" b="463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6F765C4A-3DB0-826B-3BAD-5E75105BC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1" y="225892"/>
            <a:ext cx="4359536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Calibri"/>
                <a:cs typeface="Calibri"/>
              </a:rPr>
              <a:t>Cyber Minutes Weekly </a:t>
            </a:r>
          </a:p>
        </p:txBody>
      </p:sp>
      <p:sp>
        <p:nvSpPr>
          <p:cNvPr id="139" name="Rectangle 138" hidden="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BE3386-42E0-686E-C19F-E682567C5CD9}"/>
              </a:ext>
            </a:extLst>
          </p:cNvPr>
          <p:cNvSpPr txBox="1"/>
          <p:nvPr/>
        </p:nvSpPr>
        <p:spPr>
          <a:xfrm>
            <a:off x="-829" y="3536909"/>
            <a:ext cx="3045757" cy="33547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/>
                <a:ea typeface="+mn-ea"/>
                <a:cs typeface="Calibri"/>
              </a:rPr>
              <a:t>     “Harvested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calibri light"/>
                <a:cs typeface="Calibri"/>
              </a:rPr>
              <a:t>"</a:t>
            </a:r>
            <a:endParaRPr kumimoji="0" lang="en-US" sz="20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/>
                <a:ea typeface="+mn-ea"/>
                <a:cs typeface="Calibri"/>
              </a:rPr>
              <a:t>11-22-2023 | Jonathan Montoya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029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group of black silhouettes of people&#10;&#10;Description automatically generated">
            <a:extLst>
              <a:ext uri="{FF2B5EF4-FFF2-40B4-BE49-F238E27FC236}">
                <a16:creationId xmlns:a16="http://schemas.microsoft.com/office/drawing/2014/main" id="{C75A4DD9-C94B-A670-E0D3-05C0C17FC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38" r="9090" b="904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12BA40-AA67-A552-E106-D42BB4EA5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56" y="503455"/>
            <a:ext cx="3438144" cy="818461"/>
          </a:xfrm>
        </p:spPr>
        <p:txBody>
          <a:bodyPr anchor="b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n-lt"/>
              </a:rPr>
              <a:t>The Big One</a:t>
            </a:r>
          </a:p>
        </p:txBody>
      </p:sp>
      <p:sp>
        <p:nvSpPr>
          <p:cNvPr id="25" name="Rectangle 24" hidden="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8838" y="-82296"/>
            <a:ext cx="73152" cy="548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 hidden="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94" y="1359031"/>
            <a:ext cx="3300984" cy="7924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49A5CDC-C4F1-B8C5-0291-3E77B8EFC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13" y="1825361"/>
            <a:ext cx="3848482" cy="3957067"/>
          </a:xfrm>
        </p:spPr>
        <p:txBody>
          <a:bodyPr anchor="t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JP Morgan Corporate Challenge website and VPN credentials were compromised leading to a network breach</a:t>
            </a:r>
          </a:p>
          <a:p>
            <a:r>
              <a:rPr lang="en-US" sz="1800" dirty="0">
                <a:solidFill>
                  <a:schemeClr val="bg1"/>
                </a:solidFill>
              </a:rPr>
              <a:t>Hackers stole the PII of 76 million household and 7 million small business accounts </a:t>
            </a:r>
          </a:p>
          <a:p>
            <a:r>
              <a:rPr lang="en-US" sz="1800" dirty="0">
                <a:solidFill>
                  <a:schemeClr val="bg1"/>
                </a:solidFill>
              </a:rPr>
              <a:t>Around 60% of U.S. households were affected by this breach</a:t>
            </a:r>
          </a:p>
          <a:p>
            <a:r>
              <a:rPr lang="en-US" sz="1800" dirty="0">
                <a:solidFill>
                  <a:schemeClr val="bg1"/>
                </a:solidFill>
              </a:rPr>
              <a:t>JP Morgan was only one of the 13 financial institutions to be breached in 2014 </a:t>
            </a:r>
          </a:p>
          <a:p>
            <a:r>
              <a:rPr lang="en-US" sz="1800" dirty="0">
                <a:solidFill>
                  <a:schemeClr val="bg1"/>
                </a:solidFill>
              </a:rPr>
              <a:t>Verizon breach report stated that 78% of all cyber espionage malware are deployed from email attachments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DF1A3036-9C24-84DF-59DB-EBC2D6EA4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94" y="1321916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444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uiExpand="1" build="p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74000">
              <a:schemeClr val="tx1">
                <a:lumMod val="75000"/>
                <a:lumOff val="25000"/>
              </a:schemeClr>
            </a:gs>
            <a:gs pos="90650">
              <a:schemeClr val="tx1">
                <a:lumMod val="85000"/>
                <a:lumOff val="15000"/>
              </a:schemeClr>
            </a:gs>
            <a:gs pos="83000">
              <a:schemeClr val="bg2">
                <a:lumMod val="25000"/>
              </a:schemeClr>
            </a:gs>
            <a:gs pos="100000">
              <a:schemeClr val="bg2">
                <a:lumMod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D1937-D002-1AEE-FFBA-51769C5EA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55" y="473972"/>
            <a:ext cx="4024069" cy="1418687"/>
          </a:xfrm>
        </p:spPr>
        <p:txBody>
          <a:bodyPr anchor="b">
            <a:no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+mn-lt"/>
              </a:rPr>
              <a:t>Race for Credentials</a:t>
            </a:r>
          </a:p>
        </p:txBody>
      </p:sp>
      <p:sp>
        <p:nvSpPr>
          <p:cNvPr id="6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830" y="1874371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F7037BFE-2910-7BD5-1814-A83A7655F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830" y="2106695"/>
            <a:ext cx="4442283" cy="4109859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Employee’s personal computer was infected with malware which compromised the credentials to VPN</a:t>
            </a:r>
          </a:p>
          <a:p>
            <a:r>
              <a:rPr lang="en-US" sz="2200" dirty="0">
                <a:solidFill>
                  <a:schemeClr val="bg1"/>
                </a:solidFill>
              </a:rPr>
              <a:t>Simmco Data Systems was breached allowing attackers access to the website used to register for a corporate sponsored charity race</a:t>
            </a:r>
          </a:p>
          <a:p>
            <a:r>
              <a:rPr lang="en-US" sz="2200" dirty="0">
                <a:solidFill>
                  <a:schemeClr val="bg1"/>
                </a:solidFill>
              </a:rPr>
              <a:t>Hackers obtained access to the internal network and was able to escalate privileges and take C2 of 90 servers  through use of zero-day vulnerabilities</a:t>
            </a:r>
          </a:p>
          <a:p>
            <a:r>
              <a:rPr lang="en-US" sz="2200" dirty="0">
                <a:solidFill>
                  <a:schemeClr val="bg1"/>
                </a:solidFill>
              </a:rPr>
              <a:t>The attackers worked within the network from April-August 2014 quietly exfiltrating data over this period of time </a:t>
            </a:r>
          </a:p>
          <a:p>
            <a:endParaRPr lang="en-US" sz="2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8FBAD5-104D-A462-1682-040FD2D3E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" b="151"/>
          <a:stretch/>
        </p:blipFill>
        <p:spPr>
          <a:xfrm>
            <a:off x="5484014" y="0"/>
            <a:ext cx="6704938" cy="6821424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09558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7" grpId="0" animBg="1"/>
      <p:bldP spid="1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hand with blue glowing numbers falling from it&#10;&#10;Description automatically generated">
            <a:extLst>
              <a:ext uri="{FF2B5EF4-FFF2-40B4-BE49-F238E27FC236}">
                <a16:creationId xmlns:a16="http://schemas.microsoft.com/office/drawing/2014/main" id="{C96A545E-D9C1-41EB-BDA5-76D0A141C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194" y="-10"/>
            <a:ext cx="4926786" cy="6858000"/>
          </a:xfrm>
          <a:prstGeom prst="rect">
            <a:avLst/>
          </a:prstGeom>
        </p:spPr>
      </p:pic>
      <p:pic>
        <p:nvPicPr>
          <p:cNvPr id="5" name="Content Placeholder 4" descr="A black friday and cyber security concerns&#10;&#10;Description automatically generated">
            <a:extLst>
              <a:ext uri="{FF2B5EF4-FFF2-40B4-BE49-F238E27FC236}">
                <a16:creationId xmlns:a16="http://schemas.microsoft.com/office/drawing/2014/main" id="{D3029261-50AE-F83A-F83E-9F71B852A8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632"/>
          <a:stretch/>
        </p:blipFill>
        <p:spPr>
          <a:xfrm>
            <a:off x="0" y="-19"/>
            <a:ext cx="8143855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scene3d>
            <a:camera prst="orthographicFront"/>
            <a:lightRig rig="threePt" dir="t"/>
          </a:scene3d>
          <a:sp3d>
            <a:bevelT prst="convex"/>
          </a:sp3d>
        </p:spPr>
      </p:pic>
    </p:spTree>
    <p:extLst>
      <p:ext uri="{BB962C8B-B14F-4D97-AF65-F5344CB8AC3E}">
        <p14:creationId xmlns:p14="http://schemas.microsoft.com/office/powerpoint/2010/main" val="412596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artoon turkey wearing a hoodie sitting at a desk with a computer&#10;&#10;Description automatically generated">
            <a:extLst>
              <a:ext uri="{FF2B5EF4-FFF2-40B4-BE49-F238E27FC236}">
                <a16:creationId xmlns:a16="http://schemas.microsoft.com/office/drawing/2014/main" id="{F937F3F3-A4E5-AB9A-65C9-C20D6B285A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" r="5088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3C3447-E12E-5BE8-8EF0-28948254FA72}"/>
              </a:ext>
            </a:extLst>
          </p:cNvPr>
          <p:cNvSpPr/>
          <p:nvPr/>
        </p:nvSpPr>
        <p:spPr>
          <a:xfrm>
            <a:off x="7167452" y="365125"/>
            <a:ext cx="5004381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prstTxWarp prst="textDoubleWave1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cap="none" spc="0" dirty="0">
                <a:ln w="6600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rPr>
              <a:t>Happy Thanksgiving</a:t>
            </a:r>
          </a:p>
        </p:txBody>
      </p:sp>
      <p:pic>
        <p:nvPicPr>
          <p:cNvPr id="8" name="Content Placeholder 7" descr="A poster of a shopping security tips&#10;&#10;Description automatically generated">
            <a:extLst>
              <a:ext uri="{FF2B5EF4-FFF2-40B4-BE49-F238E27FC236}">
                <a16:creationId xmlns:a16="http://schemas.microsoft.com/office/drawing/2014/main" id="{75C7D558-5DD5-E916-71C1-5276B4D6C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563" y="2410859"/>
            <a:ext cx="3566160" cy="40820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ECFFCBC-D975-B24F-E80E-5FDE00DEAAF1}"/>
              </a:ext>
            </a:extLst>
          </p:cNvPr>
          <p:cNvSpPr/>
          <p:nvPr/>
        </p:nvSpPr>
        <p:spPr>
          <a:xfrm>
            <a:off x="9214338" y="2511083"/>
            <a:ext cx="119576" cy="1190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050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awing of a child sitting on a round puzzle piece&#10;&#10;Description automatically generated">
            <a:extLst>
              <a:ext uri="{FF2B5EF4-FFF2-40B4-BE49-F238E27FC236}">
                <a16:creationId xmlns:a16="http://schemas.microsoft.com/office/drawing/2014/main" id="{9754C693-72BD-B2FC-7D51-E0A78E4B03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68" b="-2"/>
          <a:stretch/>
        </p:blipFill>
        <p:spPr>
          <a:xfrm>
            <a:off x="-1805" y="771918"/>
            <a:ext cx="12193805" cy="62632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880C65-3B69-AB5C-1E12-BD0414E12EFC}"/>
              </a:ext>
            </a:extLst>
          </p:cNvPr>
          <p:cNvSpPr/>
          <p:nvPr/>
        </p:nvSpPr>
        <p:spPr>
          <a:xfrm>
            <a:off x="8374264" y="2036281"/>
            <a:ext cx="3700800" cy="42160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bg1">
                  <a:lumMod val="95000"/>
                </a:schemeClr>
              </a:gs>
              <a:gs pos="83000">
                <a:schemeClr val="bg1">
                  <a:lumMod val="95000"/>
                </a:schemeClr>
              </a:gs>
              <a:gs pos="91602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77371-9EAA-F01B-B014-A6D3F5B34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17" y="33852"/>
            <a:ext cx="11201400" cy="1106424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alibri"/>
                <a:ea typeface="Calibri Light"/>
                <a:cs typeface="Calibri Light"/>
              </a:rPr>
              <a:t>Sources</a:t>
            </a:r>
            <a:endParaRPr lang="en-US" sz="4000" b="1" dirty="0"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4C1C2-2B2D-2280-84ED-2CF278FB0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3320" y="3903566"/>
            <a:ext cx="3551744" cy="93550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en-US" sz="950" dirty="0">
              <a:ea typeface="+mn-lt"/>
              <a:cs typeface="+mn-lt"/>
            </a:endParaRPr>
          </a:p>
          <a:p>
            <a:r>
              <a:rPr lang="en-US" sz="1400" dirty="0">
                <a:ea typeface="Calibri"/>
                <a:cs typeface="Calibri"/>
                <a:hlinkClick r:id="rId3"/>
              </a:rPr>
              <a:t>https://darknetdiaries.com/transcript/76/</a:t>
            </a:r>
            <a:r>
              <a:rPr lang="en-US" sz="1400" dirty="0">
                <a:ea typeface="Calibri"/>
                <a:cs typeface="Calibri"/>
              </a:rPr>
              <a:t> </a:t>
            </a:r>
          </a:p>
          <a:p>
            <a:r>
              <a:rPr lang="en-US" sz="1400" dirty="0">
                <a:ea typeface="Calibri"/>
                <a:cs typeface="Calibri"/>
                <a:hlinkClick r:id="rId4"/>
              </a:rPr>
              <a:t>https://www.giac.org/paper/gsec/36190/minimizing-damage-jp-morgans-data-breach/143120</a:t>
            </a:r>
            <a:r>
              <a:rPr lang="en-US" sz="1400" dirty="0">
                <a:ea typeface="Calibri"/>
                <a:cs typeface="Calibri"/>
              </a:rPr>
              <a:t> </a:t>
            </a:r>
          </a:p>
          <a:p>
            <a:r>
              <a:rPr lang="en-US" sz="1400" dirty="0">
                <a:ea typeface="Calibri"/>
                <a:cs typeface="Calibri"/>
                <a:hlinkClick r:id="rId5"/>
              </a:rPr>
              <a:t>https://www.bloomberg.com/news/articles/2014-08-29/jpmorgan-hack-said-to-span-months-via-multiple-flaws#xj4y7vzkg</a:t>
            </a:r>
            <a:r>
              <a:rPr lang="en-US" sz="1400" dirty="0">
                <a:ea typeface="Calibri"/>
                <a:cs typeface="Calibri"/>
              </a:rPr>
              <a:t> </a:t>
            </a:r>
          </a:p>
          <a:p>
            <a:r>
              <a:rPr lang="en-US" sz="1400" dirty="0">
                <a:ea typeface="Calibri"/>
                <a:cs typeface="Calibri"/>
                <a:hlinkClick r:id="rId6"/>
              </a:rPr>
              <a:t>https://www.wired.com/insights/2014/10/a-silver-lining-in-the-jp-morgan-breach-3/</a:t>
            </a:r>
            <a:r>
              <a:rPr lang="en-US" sz="1400" dirty="0">
                <a:ea typeface="Calibri"/>
                <a:cs typeface="Calibri"/>
              </a:rPr>
              <a:t> </a:t>
            </a:r>
          </a:p>
          <a:p>
            <a:r>
              <a:rPr lang="en-US" sz="1400" dirty="0">
                <a:ea typeface="Calibri"/>
                <a:cs typeface="Calibri"/>
                <a:hlinkClick r:id="rId7"/>
              </a:rPr>
              <a:t>https://darknetdiaries.com/artwork/</a:t>
            </a:r>
            <a:r>
              <a:rPr lang="en-US" sz="1400" dirty="0">
                <a:ea typeface="Calibri"/>
                <a:cs typeface="Calibri"/>
              </a:rPr>
              <a:t> </a:t>
            </a:r>
          </a:p>
          <a:p>
            <a:r>
              <a:rPr lang="en-US" sz="1400" dirty="0">
                <a:ea typeface="Calibri"/>
                <a:cs typeface="Calibri"/>
                <a:hlinkClick r:id="rId8"/>
              </a:rPr>
              <a:t>https://www.impactmybiz.com/blog/blog-why-cybersecurity-vital-black-friday-cyber-monday/</a:t>
            </a:r>
            <a:r>
              <a:rPr lang="en-US" sz="1400" dirty="0">
                <a:ea typeface="Calibri"/>
                <a:cs typeface="Calibri"/>
              </a:rPr>
              <a:t> </a:t>
            </a:r>
          </a:p>
          <a:p>
            <a:r>
              <a:rPr lang="en-US" sz="1400" dirty="0">
                <a:ea typeface="Calibri"/>
                <a:cs typeface="Calibri"/>
                <a:hlinkClick r:id="rId9"/>
              </a:rPr>
              <a:t>https://www.stealthlabs.com/blog/top-10-cyber-security-tips-for-black-friday-and-cyber-monday/</a:t>
            </a:r>
            <a:r>
              <a:rPr lang="en-US" sz="1400" dirty="0">
                <a:ea typeface="Calibri"/>
                <a:cs typeface="Calibri"/>
              </a:rPr>
              <a:t> </a:t>
            </a:r>
          </a:p>
          <a:p>
            <a:endParaRPr lang="en-US" sz="1100" dirty="0">
              <a:ea typeface="Calibri"/>
              <a:cs typeface="Calibri"/>
            </a:endParaRPr>
          </a:p>
          <a:p>
            <a:endParaRPr lang="en-US" sz="1100" dirty="0">
              <a:ea typeface="Calibri"/>
              <a:cs typeface="Calibri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46E7F6-6F38-BF11-2430-A1493C79F180}"/>
              </a:ext>
            </a:extLst>
          </p:cNvPr>
          <p:cNvSpPr/>
          <p:nvPr/>
        </p:nvSpPr>
        <p:spPr>
          <a:xfrm>
            <a:off x="8442204" y="2260753"/>
            <a:ext cx="162232" cy="15485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C9629B5-43D0-61C7-059F-99B030D6FE26}"/>
              </a:ext>
            </a:extLst>
          </p:cNvPr>
          <p:cNvSpPr/>
          <p:nvPr/>
        </p:nvSpPr>
        <p:spPr>
          <a:xfrm>
            <a:off x="8442204" y="4010316"/>
            <a:ext cx="162232" cy="15485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404334-D7CF-AE03-6705-ED13E7D75918}"/>
              </a:ext>
            </a:extLst>
          </p:cNvPr>
          <p:cNvSpPr/>
          <p:nvPr/>
        </p:nvSpPr>
        <p:spPr>
          <a:xfrm>
            <a:off x="8442204" y="5605021"/>
            <a:ext cx="162232" cy="15485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62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2176</TotalTime>
  <Words>260</Words>
  <Application>Microsoft Office PowerPoint</Application>
  <PresentationFormat>Widescreen</PresentationFormat>
  <Paragraphs>42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Calibri Light</vt:lpstr>
      <vt:lpstr>Comic Sans MS</vt:lpstr>
      <vt:lpstr>office theme</vt:lpstr>
      <vt:lpstr>Cyber Minutes Weekly </vt:lpstr>
      <vt:lpstr>The Big One</vt:lpstr>
      <vt:lpstr>Race for Credentials</vt:lpstr>
      <vt:lpstr>PowerPoint Presentation</vt:lpstr>
      <vt:lpstr>PowerPoint Presentation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Montoya</dc:creator>
  <cp:lastModifiedBy>Jonathan Montoya</cp:lastModifiedBy>
  <cp:revision>3</cp:revision>
  <dcterms:created xsi:type="dcterms:W3CDTF">2023-11-06T00:05:25Z</dcterms:created>
  <dcterms:modified xsi:type="dcterms:W3CDTF">2023-11-20T20:12:24Z</dcterms:modified>
</cp:coreProperties>
</file>